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F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EE401711-02DC-4F5A-B0A4-D7A4CFB82638}" type="datetimeFigureOut">
              <a:rPr lang="en-US" smtClean="0"/>
              <a:t>9/10/2018</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7562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3336BD-BA89-4B92-9DBC-679F61142570}"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86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6CB5C7-A3C7-439B-802A-DFE3FCA7ADBD}"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819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E65EA-47B7-4DBF-958B-A3D4DA4F431A}"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3504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DA4AAA-CF98-48DB-9517-D7ADD1FD1213}"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9667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C29F696-D0E7-4C66-925E-251F9C0B0F21}" type="datetimeFigureOut">
              <a:rPr lang="en-US" smtClean="0"/>
              <a:t>9/10/2018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79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5C2732E-4FBC-4B01-A175-6B1CAC9B226D}" type="datetimeFigureOut">
              <a:rPr lang="en-US" smtClean="0"/>
              <a:t>9/10/2018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9947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84AFC5-17E4-4A26-A144-49682BD36ECA}"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2918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679482-E0DA-4858-9A19-F8B792C0C3D9}"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143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163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653B61-F054-442D-881D-6A81C2774BFE}"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749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A8CD3A-8283-4FC4-856C-D5E0BF662449}"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365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D8FEE8-FC08-4C54-BE1B-81CB6CA05FC8}" type="datetimeFigureOut">
              <a:rPr lang="en-US" smtClean="0"/>
              <a:t>9/10/2018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4207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smtClean="0"/>
              <a:t>9/10/2018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924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smtClean="0"/>
              <a:t>9/10/2018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9348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1824E7-1432-4F89-B9E6-59843C6C91FE}"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216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0AAD9C-D29C-4D1E-A739-CC3C95B41085}"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087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DC48ED7C-D9A5-4EA8-B309-6E368BFA8F2B}" type="datetimeFigureOut">
              <a:rPr lang="en-US" smtClean="0"/>
              <a:t>9/10/2018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2834396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8000" dirty="0" smtClean="0">
                <a:latin typeface="Budmo Jiggler" panose="00000400000000000000" pitchFamily="2" charset="0"/>
              </a:rPr>
              <a:t>VERBS!</a:t>
            </a:r>
            <a:endParaRPr lang="en-US" sz="18000" dirty="0">
              <a:latin typeface="Budmo Jiggler" panose="00000400000000000000" pitchFamily="2" charset="0"/>
            </a:endParaRPr>
          </a:p>
        </p:txBody>
      </p:sp>
      <p:sp>
        <p:nvSpPr>
          <p:cNvPr id="3" name="Subtitle 2"/>
          <p:cNvSpPr>
            <a:spLocks noGrp="1"/>
          </p:cNvSpPr>
          <p:nvPr>
            <p:ph type="subTitle" idx="1"/>
          </p:nvPr>
        </p:nvSpPr>
        <p:spPr/>
        <p:txBody>
          <a:bodyPr/>
          <a:lstStyle/>
          <a:p>
            <a:r>
              <a:rPr lang="en-US" dirty="0" smtClean="0">
                <a:latin typeface="Aprils Handwriting" pitchFamily="50" charset="0"/>
              </a:rPr>
              <a:t>Verbs Mean Action</a:t>
            </a:r>
            <a:endParaRPr lang="en-US" dirty="0">
              <a:latin typeface="Aprils Handwriting" pitchFamily="50" charset="0"/>
            </a:endParaRPr>
          </a:p>
        </p:txBody>
      </p:sp>
    </p:spTree>
    <p:extLst>
      <p:ext uri="{BB962C8B-B14F-4D97-AF65-F5344CB8AC3E}">
        <p14:creationId xmlns:p14="http://schemas.microsoft.com/office/powerpoint/2010/main" val="3186567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9358313" y="4300539"/>
            <a:ext cx="1585912" cy="50006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786313" y="4402185"/>
            <a:ext cx="1114425" cy="2841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14813" y="4402185"/>
            <a:ext cx="571500" cy="284116"/>
          </a:xfrm>
          <a:prstGeom prst="ellipse">
            <a:avLst/>
          </a:prstGeom>
          <a:solidFill>
            <a:srgbClr val="AAF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328738" y="4402185"/>
            <a:ext cx="328613" cy="28411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72250" y="3886200"/>
            <a:ext cx="600075" cy="3000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900738" y="3886200"/>
            <a:ext cx="671512" cy="300038"/>
          </a:xfrm>
          <a:prstGeom prst="ellipse">
            <a:avLst/>
          </a:prstGeom>
          <a:solidFill>
            <a:srgbClr val="AAF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258300" y="3286125"/>
            <a:ext cx="942975" cy="471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885950" y="3457575"/>
            <a:ext cx="942975" cy="3000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14439" y="3457575"/>
            <a:ext cx="671511" cy="300038"/>
          </a:xfrm>
          <a:prstGeom prst="ellipse">
            <a:avLst/>
          </a:prstGeom>
          <a:solidFill>
            <a:srgbClr val="AAF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14439" y="2914650"/>
            <a:ext cx="442912" cy="31432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557838" y="2800350"/>
            <a:ext cx="1014412" cy="4857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71850" y="2343150"/>
            <a:ext cx="714375"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458075" y="1971675"/>
            <a:ext cx="814387" cy="3714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1971675"/>
            <a:ext cx="600075" cy="300038"/>
          </a:xfrm>
          <a:prstGeom prst="ellipse">
            <a:avLst/>
          </a:prstGeom>
          <a:solidFill>
            <a:srgbClr val="AAF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43263" y="1828801"/>
            <a:ext cx="528637" cy="44291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229600" y="1443039"/>
            <a:ext cx="700088" cy="3857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86225" y="1443038"/>
            <a:ext cx="342900" cy="35718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139890"/>
            <a:ext cx="10396882" cy="1151965"/>
          </a:xfrm>
        </p:spPr>
        <p:txBody>
          <a:bodyPr/>
          <a:lstStyle/>
          <a:p>
            <a:r>
              <a:rPr lang="en-US" dirty="0" smtClean="0">
                <a:latin typeface="Aprils Handwriting" pitchFamily="50" charset="0"/>
              </a:rPr>
              <a:t>Guided Practice:</a:t>
            </a:r>
            <a:endParaRPr lang="en-US" dirty="0">
              <a:latin typeface="Aprils Handwriting" pitchFamily="50" charset="0"/>
            </a:endParaRPr>
          </a:p>
        </p:txBody>
      </p:sp>
      <p:sp>
        <p:nvSpPr>
          <p:cNvPr id="4" name="TextBox 3"/>
          <p:cNvSpPr txBox="1"/>
          <p:nvPr/>
        </p:nvSpPr>
        <p:spPr>
          <a:xfrm>
            <a:off x="142875" y="1291855"/>
            <a:ext cx="11415713" cy="4031873"/>
          </a:xfrm>
          <a:prstGeom prst="rect">
            <a:avLst/>
          </a:prstGeom>
          <a:noFill/>
        </p:spPr>
        <p:txBody>
          <a:bodyPr wrap="square" rtlCol="0">
            <a:spAutoFit/>
          </a:bodyPr>
          <a:lstStyle/>
          <a:p>
            <a:r>
              <a:rPr lang="en-US" sz="3200" dirty="0" smtClean="0">
                <a:latin typeface="Smart Kid" panose="02000500000000000000" pitchFamily="2" charset="0"/>
              </a:rPr>
              <a:t>The desert kangaroo rat is an interesting animal. It hops on its big black legs. The rat’s legs are strong, and the rat can jump as far as nine feet. These powerful legs help the rat in other ways, too. If an unwelcome visitor is nearby, the kangaroo rat drums the ground with its feet. The sound may scare the other animal away. Also when the rat meets an enemy, such as a rattlesnake, the rat will kick sand in the animal’s face. If the rat is lucky, the snake will slither off. Otherwise, the rat becomes dinner!</a:t>
            </a:r>
            <a:endParaRPr lang="en-US" sz="3200" dirty="0">
              <a:latin typeface="Smart Kid" panose="02000500000000000000" pitchFamily="2" charset="0"/>
            </a:endParaRPr>
          </a:p>
        </p:txBody>
      </p:sp>
      <p:sp>
        <p:nvSpPr>
          <p:cNvPr id="22" name="TextBox 21"/>
          <p:cNvSpPr txBox="1"/>
          <p:nvPr/>
        </p:nvSpPr>
        <p:spPr>
          <a:xfrm>
            <a:off x="2000250" y="5174218"/>
            <a:ext cx="668773" cy="369332"/>
          </a:xfrm>
          <a:prstGeom prst="rect">
            <a:avLst/>
          </a:prstGeom>
          <a:noFill/>
        </p:spPr>
        <p:txBody>
          <a:bodyPr wrap="none" rtlCol="0">
            <a:spAutoFit/>
          </a:bodyPr>
          <a:lstStyle/>
          <a:p>
            <a:r>
              <a:rPr lang="en-US" dirty="0" smtClean="0">
                <a:latin typeface="Aprils Handwriting" pitchFamily="50" charset="0"/>
              </a:rPr>
              <a:t>L= </a:t>
            </a:r>
            <a:endParaRPr lang="en-US" dirty="0">
              <a:latin typeface="Aprils Handwriting" pitchFamily="50" charset="0"/>
            </a:endParaRPr>
          </a:p>
        </p:txBody>
      </p:sp>
      <p:sp>
        <p:nvSpPr>
          <p:cNvPr id="23" name="Oval 22"/>
          <p:cNvSpPr/>
          <p:nvPr/>
        </p:nvSpPr>
        <p:spPr>
          <a:xfrm>
            <a:off x="2450875" y="5213817"/>
            <a:ext cx="514350" cy="21982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555239" y="5143440"/>
            <a:ext cx="702436" cy="400110"/>
          </a:xfrm>
          <a:prstGeom prst="rect">
            <a:avLst/>
          </a:prstGeom>
          <a:noFill/>
        </p:spPr>
        <p:txBody>
          <a:bodyPr wrap="none" rtlCol="0">
            <a:spAutoFit/>
          </a:bodyPr>
          <a:lstStyle/>
          <a:p>
            <a:r>
              <a:rPr lang="en-US" sz="2000" dirty="0" smtClean="0">
                <a:latin typeface="Aprils Handwriting" pitchFamily="50" charset="0"/>
              </a:rPr>
              <a:t>H =</a:t>
            </a:r>
            <a:endParaRPr lang="en-US" sz="2000" dirty="0">
              <a:latin typeface="Aprils Handwriting" pitchFamily="50" charset="0"/>
            </a:endParaRPr>
          </a:p>
        </p:txBody>
      </p:sp>
      <p:sp>
        <p:nvSpPr>
          <p:cNvPr id="25" name="Oval 24"/>
          <p:cNvSpPr/>
          <p:nvPr/>
        </p:nvSpPr>
        <p:spPr>
          <a:xfrm>
            <a:off x="4214813" y="5143440"/>
            <a:ext cx="571500" cy="290199"/>
          </a:xfrm>
          <a:prstGeom prst="ellipse">
            <a:avLst/>
          </a:prstGeom>
          <a:solidFill>
            <a:srgbClr val="AAF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148295" y="5123673"/>
            <a:ext cx="671979" cy="400110"/>
          </a:xfrm>
          <a:prstGeom prst="rect">
            <a:avLst/>
          </a:prstGeom>
          <a:noFill/>
        </p:spPr>
        <p:txBody>
          <a:bodyPr wrap="none" rtlCol="0">
            <a:spAutoFit/>
          </a:bodyPr>
          <a:lstStyle/>
          <a:p>
            <a:r>
              <a:rPr lang="en-US" sz="2000" dirty="0" smtClean="0">
                <a:latin typeface="Aprils Handwriting" pitchFamily="50" charset="0"/>
              </a:rPr>
              <a:t>A =</a:t>
            </a:r>
            <a:endParaRPr lang="en-US" sz="2000" dirty="0">
              <a:latin typeface="Aprils Handwriting" pitchFamily="50" charset="0"/>
            </a:endParaRPr>
          </a:p>
        </p:txBody>
      </p:sp>
      <p:sp>
        <p:nvSpPr>
          <p:cNvPr id="27" name="Oval 26"/>
          <p:cNvSpPr/>
          <p:nvPr/>
        </p:nvSpPr>
        <p:spPr>
          <a:xfrm>
            <a:off x="6065044" y="5123673"/>
            <a:ext cx="507206" cy="34956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42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down)">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down)">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9" grpId="0" animBg="1"/>
      <p:bldP spid="18" grpId="0" animBg="1"/>
      <p:bldP spid="17" grpId="0" animBg="1"/>
      <p:bldP spid="16" grpId="0" animBg="1"/>
      <p:bldP spid="15" grpId="0" animBg="1"/>
      <p:bldP spid="14" grpId="0" animBg="1"/>
      <p:bldP spid="13" grpId="0" animBg="1"/>
      <p:bldP spid="11" grpId="0" animBg="1"/>
      <p:bldP spid="12" grpId="0" animBg="1"/>
      <p:bldP spid="10" grpId="0" animBg="1"/>
      <p:bldP spid="9" grpId="0" animBg="1"/>
      <p:bldP spid="8" grpId="0" animBg="1"/>
      <p:bldP spid="7" grpId="0" animBg="1"/>
      <p:bldP spid="6"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42" y="293726"/>
            <a:ext cx="9372600" cy="1151965"/>
          </a:xfrm>
        </p:spPr>
        <p:txBody>
          <a:bodyPr>
            <a:normAutofit fontScale="90000"/>
          </a:bodyPr>
          <a:lstStyle/>
          <a:p>
            <a:r>
              <a:rPr lang="en-US" dirty="0" smtClean="0">
                <a:latin typeface="Aprils Handwriting" pitchFamily="50" charset="0"/>
              </a:rPr>
              <a:t>Get with a Partner: </a:t>
            </a:r>
            <a:endParaRPr lang="en-US" dirty="0">
              <a:latin typeface="Aprils Handwriting" pitchFamily="50" charset="0"/>
            </a:endParaRPr>
          </a:p>
        </p:txBody>
      </p:sp>
      <p:pic>
        <p:nvPicPr>
          <p:cNvPr id="4" name="Content Placeholder 3" descr="L'univers de ma classe: Petit bilan des ateliers de lecture et d'écriture"/>
          <p:cNvPicPr>
            <a:picLocks noGrp="1" noChangeAspect="1"/>
          </p:cNvPicPr>
          <p:nvPr>
            <p:ph sz="quarter" idx="13"/>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353" y="0"/>
            <a:ext cx="3150186" cy="1792963"/>
          </a:xfrm>
        </p:spPr>
      </p:pic>
      <p:sp>
        <p:nvSpPr>
          <p:cNvPr id="5" name="TextBox 4"/>
          <p:cNvSpPr txBox="1"/>
          <p:nvPr/>
        </p:nvSpPr>
        <p:spPr>
          <a:xfrm>
            <a:off x="126242" y="1739417"/>
            <a:ext cx="11240212" cy="3539430"/>
          </a:xfrm>
          <a:prstGeom prst="rect">
            <a:avLst/>
          </a:prstGeom>
          <a:noFill/>
        </p:spPr>
        <p:txBody>
          <a:bodyPr wrap="square" rtlCol="0">
            <a:spAutoFit/>
          </a:bodyPr>
          <a:lstStyle/>
          <a:p>
            <a:r>
              <a:rPr lang="en-US" sz="3200" dirty="0" smtClean="0">
                <a:latin typeface="Aprils Handwriting" pitchFamily="50" charset="0"/>
              </a:rPr>
              <a:t>Write a few sentences for your partner using at least two action verbs, two linking verbs, and one helping verb. Have your partner find all the verbs by circling the verb and putting the correct letter above it to show what kind of verb it is: L=Linking, H=Helping, A= Action</a:t>
            </a:r>
            <a:endParaRPr lang="en-US" sz="3200" dirty="0">
              <a:latin typeface="Aprils Handwriting" pitchFamily="50" charset="0"/>
            </a:endParaRPr>
          </a:p>
        </p:txBody>
      </p:sp>
      <p:sp>
        <p:nvSpPr>
          <p:cNvPr id="6" name="TextBox 5"/>
          <p:cNvSpPr txBox="1"/>
          <p:nvPr/>
        </p:nvSpPr>
        <p:spPr>
          <a:xfrm>
            <a:off x="0" y="5572573"/>
            <a:ext cx="11544300" cy="892552"/>
          </a:xfrm>
          <a:prstGeom prst="rect">
            <a:avLst/>
          </a:prstGeom>
          <a:noFill/>
        </p:spPr>
        <p:txBody>
          <a:bodyPr wrap="square" rtlCol="0">
            <a:spAutoFit/>
          </a:bodyPr>
          <a:lstStyle/>
          <a:p>
            <a:r>
              <a:rPr lang="en-US" sz="2400" b="1" dirty="0" smtClean="0">
                <a:solidFill>
                  <a:schemeClr val="accent2">
                    <a:lumMod val="20000"/>
                    <a:lumOff val="80000"/>
                  </a:schemeClr>
                </a:solidFill>
                <a:latin typeface="Smart Kid" panose="02000500000000000000" pitchFamily="2" charset="0"/>
              </a:rPr>
              <a:t>If you are having difficulty thinking of a topic to write about, why not try writing about being in a desert. Imagine how the desert feels, looks, and sounds and what the animals are doing</a:t>
            </a:r>
            <a:r>
              <a:rPr lang="en-US" sz="2800" dirty="0" smtClean="0">
                <a:solidFill>
                  <a:schemeClr val="accent2">
                    <a:lumMod val="20000"/>
                    <a:lumOff val="80000"/>
                  </a:schemeClr>
                </a:solidFill>
                <a:latin typeface="Smart Kid" panose="02000500000000000000" pitchFamily="2" charset="0"/>
              </a:rPr>
              <a:t>.</a:t>
            </a:r>
            <a:endParaRPr lang="en-US" sz="2800" dirty="0">
              <a:solidFill>
                <a:schemeClr val="accent2">
                  <a:lumMod val="20000"/>
                  <a:lumOff val="80000"/>
                </a:schemeClr>
              </a:solidFill>
              <a:latin typeface="Smart Kid" panose="02000500000000000000" pitchFamily="2" charset="0"/>
            </a:endParaRPr>
          </a:p>
        </p:txBody>
      </p:sp>
    </p:spTree>
    <p:extLst>
      <p:ext uri="{BB962C8B-B14F-4D97-AF65-F5344CB8AC3E}">
        <p14:creationId xmlns:p14="http://schemas.microsoft.com/office/powerpoint/2010/main" val="2041858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95534"/>
            <a:ext cx="10396882" cy="2893326"/>
          </a:xfrm>
        </p:spPr>
        <p:txBody>
          <a:bodyPr>
            <a:noAutofit/>
          </a:bodyPr>
          <a:lstStyle/>
          <a:p>
            <a:r>
              <a:rPr lang="en-US" sz="3200" dirty="0" smtClean="0">
                <a:latin typeface="Aprils Handwriting" pitchFamily="50" charset="0"/>
              </a:rPr>
              <a:t>Verbs are the words that will make your writing come alive! By choosing the right verbs you will be able to keep readers on the edge of their seats!</a:t>
            </a:r>
            <a:endParaRPr lang="en-US" sz="3200" dirty="0">
              <a:latin typeface="Aprils Handwriting" pitchFamily="50" charset="0"/>
            </a:endParaRPr>
          </a:p>
        </p:txBody>
      </p:sp>
      <p:pic>
        <p:nvPicPr>
          <p:cNvPr id="4" name="Content Placeholder 3" descr="Quenya &lt;strong&gt;Verbs&lt;/strong&gt; Conjugation Guide | Quenya101"/>
          <p:cNvPicPr>
            <a:picLocks noGrp="1" noChangeAspect="1"/>
          </p:cNvPicPr>
          <p:nvPr>
            <p:ph sz="quarter" idx="13"/>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953"/>
          <a:stretch/>
        </p:blipFill>
        <p:spPr>
          <a:xfrm>
            <a:off x="1742233" y="3084394"/>
            <a:ext cx="7756609" cy="2374710"/>
          </a:xfrm>
        </p:spPr>
      </p:pic>
    </p:spTree>
    <p:extLst>
      <p:ext uri="{BB962C8B-B14F-4D97-AF65-F5344CB8AC3E}">
        <p14:creationId xmlns:p14="http://schemas.microsoft.com/office/powerpoint/2010/main" val="4148610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491552" y="4041588"/>
            <a:ext cx="1665027" cy="7005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20929" y="3188293"/>
            <a:ext cx="1271299" cy="67342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84740" y="3241299"/>
            <a:ext cx="1264430" cy="67342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0562" y="301913"/>
            <a:ext cx="10396882" cy="1151965"/>
          </a:xfrm>
        </p:spPr>
        <p:txBody>
          <a:bodyPr>
            <a:noAutofit/>
          </a:bodyPr>
          <a:lstStyle/>
          <a:p>
            <a:r>
              <a:rPr lang="en-US" sz="3200" dirty="0" smtClean="0">
                <a:latin typeface="Aprils Handwriting" pitchFamily="50" charset="0"/>
              </a:rPr>
              <a:t>Some verbs show action. They tell exactly what the subject does. </a:t>
            </a:r>
            <a:endParaRPr lang="en-US" sz="3200" dirty="0">
              <a:latin typeface="Aprils Handwriting" pitchFamily="50" charset="0"/>
            </a:endParaRPr>
          </a:p>
        </p:txBody>
      </p:sp>
      <p:pic>
        <p:nvPicPr>
          <p:cNvPr id="4" name="Picture 3" descr="&lt;strong&gt;Cactus Wren&lt;/strong&gt; ~ Birds Worl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014" y="2997825"/>
            <a:ext cx="4153469" cy="2595918"/>
          </a:xfrm>
          <a:prstGeom prst="rect">
            <a:avLst/>
          </a:prstGeom>
        </p:spPr>
      </p:pic>
      <p:sp>
        <p:nvSpPr>
          <p:cNvPr id="5" name="TextBox 4"/>
          <p:cNvSpPr txBox="1"/>
          <p:nvPr/>
        </p:nvSpPr>
        <p:spPr>
          <a:xfrm>
            <a:off x="660562" y="3010808"/>
            <a:ext cx="7201468" cy="2585323"/>
          </a:xfrm>
          <a:prstGeom prst="rect">
            <a:avLst/>
          </a:prstGeom>
          <a:noFill/>
        </p:spPr>
        <p:txBody>
          <a:bodyPr wrap="square" rtlCol="0">
            <a:spAutoFit/>
          </a:bodyPr>
          <a:lstStyle/>
          <a:p>
            <a:r>
              <a:rPr lang="en-US" sz="5400" dirty="0" smtClean="0">
                <a:latin typeface="Smart Kid" panose="02000500000000000000" pitchFamily="2" charset="0"/>
              </a:rPr>
              <a:t>A cactus wren lives in the desert and builds its nest in a cactus. </a:t>
            </a:r>
            <a:endParaRPr lang="en-US" sz="5400" dirty="0">
              <a:latin typeface="Smart Kid" panose="02000500000000000000" pitchFamily="2" charset="0"/>
            </a:endParaRPr>
          </a:p>
        </p:txBody>
      </p:sp>
      <p:sp>
        <p:nvSpPr>
          <p:cNvPr id="6" name="Rectangle 5"/>
          <p:cNvSpPr/>
          <p:nvPr/>
        </p:nvSpPr>
        <p:spPr>
          <a:xfrm>
            <a:off x="4213135" y="1607974"/>
            <a:ext cx="3757156" cy="923330"/>
          </a:xfrm>
          <a:prstGeom prst="rect">
            <a:avLst/>
          </a:prstGeom>
          <a:no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Budmo Jiggler" panose="00000400000000000000" pitchFamily="2" charset="0"/>
              </a:rPr>
              <a:t>Example</a:t>
            </a:r>
            <a:endParaRPr lang="en-US" sz="5400" b="1" dirty="0">
              <a:ln w="22225">
                <a:solidFill>
                  <a:schemeClr val="accent2"/>
                </a:solidFill>
                <a:prstDash val="solid"/>
              </a:ln>
              <a:solidFill>
                <a:schemeClr val="accent2">
                  <a:lumMod val="40000"/>
                  <a:lumOff val="60000"/>
                </a:schemeClr>
              </a:solidFill>
              <a:latin typeface="Budmo Jiggler" panose="00000400000000000000" pitchFamily="2" charset="0"/>
            </a:endParaRPr>
          </a:p>
        </p:txBody>
      </p:sp>
      <p:sp>
        <p:nvSpPr>
          <p:cNvPr id="10" name="TextBox 9"/>
          <p:cNvSpPr txBox="1"/>
          <p:nvPr/>
        </p:nvSpPr>
        <p:spPr>
          <a:xfrm>
            <a:off x="4506561" y="2794816"/>
            <a:ext cx="1250663" cy="369332"/>
          </a:xfrm>
          <a:prstGeom prst="rect">
            <a:avLst/>
          </a:prstGeom>
          <a:noFill/>
        </p:spPr>
        <p:txBody>
          <a:bodyPr wrap="none" rtlCol="0">
            <a:spAutoFit/>
          </a:bodyPr>
          <a:lstStyle/>
          <a:p>
            <a:r>
              <a:rPr lang="en-US" dirty="0" smtClean="0"/>
              <a:t>Action verb</a:t>
            </a:r>
            <a:endParaRPr lang="en-US" dirty="0"/>
          </a:p>
        </p:txBody>
      </p:sp>
      <p:sp>
        <p:nvSpPr>
          <p:cNvPr id="11" name="TextBox 10"/>
          <p:cNvSpPr txBox="1"/>
          <p:nvPr/>
        </p:nvSpPr>
        <p:spPr>
          <a:xfrm>
            <a:off x="3719312" y="4682998"/>
            <a:ext cx="1250663" cy="369332"/>
          </a:xfrm>
          <a:prstGeom prst="rect">
            <a:avLst/>
          </a:prstGeom>
          <a:noFill/>
        </p:spPr>
        <p:txBody>
          <a:bodyPr wrap="none" rtlCol="0">
            <a:spAutoFit/>
          </a:bodyPr>
          <a:lstStyle/>
          <a:p>
            <a:r>
              <a:rPr lang="en-US" dirty="0" smtClean="0"/>
              <a:t>Action verb</a:t>
            </a:r>
            <a:endParaRPr lang="en-US" dirty="0"/>
          </a:p>
        </p:txBody>
      </p:sp>
      <p:sp>
        <p:nvSpPr>
          <p:cNvPr id="12" name="TextBox 11"/>
          <p:cNvSpPr txBox="1"/>
          <p:nvPr/>
        </p:nvSpPr>
        <p:spPr>
          <a:xfrm>
            <a:off x="3268708" y="2871967"/>
            <a:ext cx="901209" cy="369332"/>
          </a:xfrm>
          <a:prstGeom prst="rect">
            <a:avLst/>
          </a:prstGeom>
          <a:noFill/>
        </p:spPr>
        <p:txBody>
          <a:bodyPr wrap="none" rtlCol="0">
            <a:spAutoFit/>
          </a:bodyPr>
          <a:lstStyle/>
          <a:p>
            <a:r>
              <a:rPr lang="en-US" dirty="0" smtClean="0"/>
              <a:t>subject</a:t>
            </a:r>
            <a:endParaRPr lang="en-US" dirty="0"/>
          </a:p>
        </p:txBody>
      </p:sp>
    </p:spTree>
    <p:extLst>
      <p:ext uri="{BB962C8B-B14F-4D97-AF65-F5344CB8AC3E}">
        <p14:creationId xmlns:p14="http://schemas.microsoft.com/office/powerpoint/2010/main" val="231559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09433" y="3862676"/>
            <a:ext cx="2088107" cy="8458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62567" y="3166281"/>
            <a:ext cx="1132764" cy="696394"/>
          </a:xfrm>
          <a:prstGeom prst="ellipse">
            <a:avLst/>
          </a:prstGeom>
          <a:solidFill>
            <a:srgbClr val="AAF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0150" y="177421"/>
            <a:ext cx="11382233" cy="2088107"/>
          </a:xfrm>
        </p:spPr>
        <p:txBody>
          <a:bodyPr>
            <a:noAutofit/>
          </a:bodyPr>
          <a:lstStyle/>
          <a:p>
            <a:r>
              <a:rPr lang="en-US" sz="2400" dirty="0" smtClean="0">
                <a:latin typeface="Aprils Handwriting" pitchFamily="50" charset="0"/>
              </a:rPr>
              <a:t>Sometimes an action verb is made up of two words: a </a:t>
            </a:r>
            <a:r>
              <a:rPr lang="en-US" sz="2400" dirty="0" smtClean="0">
                <a:solidFill>
                  <a:schemeClr val="accent6">
                    <a:lumMod val="75000"/>
                  </a:schemeClr>
                </a:solidFill>
                <a:latin typeface="Aprils Handwriting" pitchFamily="50" charset="0"/>
              </a:rPr>
              <a:t>main verb</a:t>
            </a:r>
            <a:r>
              <a:rPr lang="en-US" sz="2400" dirty="0" smtClean="0">
                <a:latin typeface="Aprils Handwriting" pitchFamily="50" charset="0"/>
              </a:rPr>
              <a:t> and a </a:t>
            </a:r>
            <a:r>
              <a:rPr lang="en-US" sz="2400" dirty="0" smtClean="0">
                <a:solidFill>
                  <a:schemeClr val="accent6">
                    <a:lumMod val="75000"/>
                  </a:schemeClr>
                </a:solidFill>
                <a:latin typeface="Aprils Handwriting" pitchFamily="50" charset="0"/>
              </a:rPr>
              <a:t>helping verb</a:t>
            </a:r>
            <a:r>
              <a:rPr lang="en-US" sz="2400" dirty="0" smtClean="0">
                <a:latin typeface="Aprils Handwriting" pitchFamily="50" charset="0"/>
              </a:rPr>
              <a:t>. The </a:t>
            </a:r>
            <a:r>
              <a:rPr lang="en-US" sz="2400" dirty="0" smtClean="0">
                <a:solidFill>
                  <a:schemeClr val="accent6">
                    <a:lumMod val="75000"/>
                  </a:schemeClr>
                </a:solidFill>
                <a:latin typeface="Aprils Handwriting" pitchFamily="50" charset="0"/>
              </a:rPr>
              <a:t>main verb </a:t>
            </a:r>
            <a:r>
              <a:rPr lang="en-US" sz="2400" dirty="0" smtClean="0">
                <a:latin typeface="Aprils Handwriting" pitchFamily="50" charset="0"/>
              </a:rPr>
              <a:t>describes the action; the </a:t>
            </a:r>
            <a:r>
              <a:rPr lang="en-US" sz="2400" dirty="0" smtClean="0">
                <a:solidFill>
                  <a:schemeClr val="accent6">
                    <a:lumMod val="75000"/>
                  </a:schemeClr>
                </a:solidFill>
                <a:latin typeface="Aprils Handwriting" pitchFamily="50" charset="0"/>
              </a:rPr>
              <a:t>helping verb</a:t>
            </a:r>
            <a:r>
              <a:rPr lang="en-US" sz="2400" dirty="0" smtClean="0">
                <a:latin typeface="Aprils Handwriting" pitchFamily="50" charset="0"/>
              </a:rPr>
              <a:t> usually comes before the </a:t>
            </a:r>
            <a:r>
              <a:rPr lang="en-US" sz="2400" dirty="0" smtClean="0">
                <a:solidFill>
                  <a:schemeClr val="accent6">
                    <a:lumMod val="75000"/>
                  </a:schemeClr>
                </a:solidFill>
                <a:latin typeface="Aprils Handwriting" pitchFamily="50" charset="0"/>
              </a:rPr>
              <a:t>main verb </a:t>
            </a:r>
            <a:r>
              <a:rPr lang="en-US" sz="2400" dirty="0" smtClean="0">
                <a:latin typeface="Aprils Handwriting" pitchFamily="50" charset="0"/>
              </a:rPr>
              <a:t>and does not show action</a:t>
            </a:r>
            <a:r>
              <a:rPr lang="en-US" sz="3200" dirty="0" smtClean="0">
                <a:latin typeface="Aprils Handwriting" pitchFamily="50" charset="0"/>
              </a:rPr>
              <a:t>. </a:t>
            </a:r>
            <a:endParaRPr lang="en-US" sz="3200" dirty="0">
              <a:latin typeface="Aprils Handwriting" pitchFamily="50" charset="0"/>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533564" y="2252598"/>
            <a:ext cx="4110148" cy="3220155"/>
          </a:xfrm>
        </p:spPr>
      </p:pic>
      <p:sp>
        <p:nvSpPr>
          <p:cNvPr id="5" name="Rectangle 4"/>
          <p:cNvSpPr/>
          <p:nvPr/>
        </p:nvSpPr>
        <p:spPr>
          <a:xfrm>
            <a:off x="2397983" y="2112941"/>
            <a:ext cx="3757156" cy="923330"/>
          </a:xfrm>
          <a:prstGeom prst="rect">
            <a:avLst/>
          </a:prstGeom>
          <a:no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Budmo Jiggler" panose="00000400000000000000" pitchFamily="2" charset="0"/>
              </a:rPr>
              <a:t>Example</a:t>
            </a:r>
            <a:endParaRPr lang="en-US" sz="5400" b="1" dirty="0">
              <a:ln w="22225">
                <a:solidFill>
                  <a:schemeClr val="accent2"/>
                </a:solidFill>
                <a:prstDash val="solid"/>
              </a:ln>
              <a:solidFill>
                <a:schemeClr val="accent2">
                  <a:lumMod val="40000"/>
                  <a:lumOff val="60000"/>
                </a:schemeClr>
              </a:solidFill>
              <a:latin typeface="Budmo Jiggler" panose="00000400000000000000" pitchFamily="2" charset="0"/>
            </a:endParaRPr>
          </a:p>
        </p:txBody>
      </p:sp>
      <p:sp>
        <p:nvSpPr>
          <p:cNvPr id="6" name="TextBox 5"/>
          <p:cNvSpPr txBox="1"/>
          <p:nvPr/>
        </p:nvSpPr>
        <p:spPr>
          <a:xfrm>
            <a:off x="542926" y="2992915"/>
            <a:ext cx="6515953" cy="2585323"/>
          </a:xfrm>
          <a:prstGeom prst="rect">
            <a:avLst/>
          </a:prstGeom>
          <a:noFill/>
        </p:spPr>
        <p:txBody>
          <a:bodyPr wrap="square" rtlCol="0">
            <a:spAutoFit/>
          </a:bodyPr>
          <a:lstStyle/>
          <a:p>
            <a:r>
              <a:rPr lang="en-US" sz="5400" dirty="0" smtClean="0">
                <a:latin typeface="Smart Kid" panose="02000500000000000000" pitchFamily="2" charset="0"/>
              </a:rPr>
              <a:t>Cactus wrens will defend their nests from other animals.</a:t>
            </a:r>
            <a:endParaRPr lang="en-US" sz="5400" dirty="0">
              <a:latin typeface="Smart Kid" panose="02000500000000000000" pitchFamily="2" charset="0"/>
            </a:endParaRPr>
          </a:p>
        </p:txBody>
      </p:sp>
      <p:sp>
        <p:nvSpPr>
          <p:cNvPr id="8" name="TextBox 7"/>
          <p:cNvSpPr txBox="1"/>
          <p:nvPr/>
        </p:nvSpPr>
        <p:spPr>
          <a:xfrm>
            <a:off x="5184453" y="3004191"/>
            <a:ext cx="1399742" cy="369332"/>
          </a:xfrm>
          <a:prstGeom prst="rect">
            <a:avLst/>
          </a:prstGeom>
          <a:noFill/>
        </p:spPr>
        <p:txBody>
          <a:bodyPr wrap="none" rtlCol="0">
            <a:spAutoFit/>
          </a:bodyPr>
          <a:lstStyle/>
          <a:p>
            <a:r>
              <a:rPr lang="en-US" dirty="0" smtClean="0"/>
              <a:t>Helping Verb</a:t>
            </a:r>
            <a:endParaRPr lang="en-US" dirty="0"/>
          </a:p>
        </p:txBody>
      </p:sp>
      <p:sp>
        <p:nvSpPr>
          <p:cNvPr id="10" name="TextBox 9"/>
          <p:cNvSpPr txBox="1"/>
          <p:nvPr/>
        </p:nvSpPr>
        <p:spPr>
          <a:xfrm>
            <a:off x="19619" y="4417392"/>
            <a:ext cx="845192" cy="646331"/>
          </a:xfrm>
          <a:prstGeom prst="rect">
            <a:avLst/>
          </a:prstGeom>
          <a:noFill/>
        </p:spPr>
        <p:txBody>
          <a:bodyPr wrap="square" rtlCol="0">
            <a:spAutoFit/>
          </a:bodyPr>
          <a:lstStyle/>
          <a:p>
            <a:r>
              <a:rPr lang="en-US" dirty="0" smtClean="0"/>
              <a:t>Action verb</a:t>
            </a:r>
            <a:endParaRPr lang="en-US" dirty="0"/>
          </a:p>
        </p:txBody>
      </p:sp>
    </p:spTree>
    <p:extLst>
      <p:ext uri="{BB962C8B-B14F-4D97-AF65-F5344CB8AC3E}">
        <p14:creationId xmlns:p14="http://schemas.microsoft.com/office/powerpoint/2010/main" val="122402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5214938" y="4270468"/>
            <a:ext cx="1514475" cy="6463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29125" y="4343401"/>
            <a:ext cx="785813" cy="524636"/>
          </a:xfrm>
          <a:prstGeom prst="ellipse">
            <a:avLst/>
          </a:prstGeom>
          <a:solidFill>
            <a:srgbClr val="AAF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86638" y="2242566"/>
            <a:ext cx="952500" cy="50181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843088" y="2314576"/>
            <a:ext cx="957262" cy="4298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2028" y="153537"/>
            <a:ext cx="10396882" cy="1151965"/>
          </a:xfrm>
        </p:spPr>
        <p:txBody>
          <a:bodyPr/>
          <a:lstStyle/>
          <a:p>
            <a:r>
              <a:rPr lang="en-US" dirty="0" smtClean="0">
                <a:latin typeface="Budmo Jiggler" panose="00000400000000000000" pitchFamily="2" charset="0"/>
              </a:rPr>
              <a:t>Now you try:</a:t>
            </a:r>
            <a:endParaRPr lang="en-US" dirty="0">
              <a:latin typeface="Budmo Jiggler" panose="00000400000000000000" pitchFamily="2" charset="0"/>
            </a:endParaRPr>
          </a:p>
        </p:txBody>
      </p:sp>
      <p:sp>
        <p:nvSpPr>
          <p:cNvPr id="5" name="TextBox 4"/>
          <p:cNvSpPr txBox="1"/>
          <p:nvPr/>
        </p:nvSpPr>
        <p:spPr>
          <a:xfrm>
            <a:off x="968992" y="1305502"/>
            <a:ext cx="7738016" cy="646331"/>
          </a:xfrm>
          <a:prstGeom prst="rect">
            <a:avLst/>
          </a:prstGeom>
          <a:noFill/>
        </p:spPr>
        <p:txBody>
          <a:bodyPr wrap="none" rtlCol="0">
            <a:spAutoFit/>
          </a:bodyPr>
          <a:lstStyle/>
          <a:p>
            <a:r>
              <a:rPr lang="en-US" sz="3600" dirty="0" smtClean="0">
                <a:latin typeface="Aprils Handwriting" pitchFamily="50" charset="0"/>
              </a:rPr>
              <a:t>Find the ACTION VERBS?</a:t>
            </a:r>
            <a:endParaRPr lang="en-US" sz="3600" dirty="0">
              <a:latin typeface="Aprils Handwriting" pitchFamily="50" charset="0"/>
            </a:endParaRPr>
          </a:p>
        </p:txBody>
      </p:sp>
      <p:sp>
        <p:nvSpPr>
          <p:cNvPr id="6" name="TextBox 5"/>
          <p:cNvSpPr txBox="1"/>
          <p:nvPr/>
        </p:nvSpPr>
        <p:spPr>
          <a:xfrm>
            <a:off x="187901" y="2144213"/>
            <a:ext cx="11065135" cy="1200329"/>
          </a:xfrm>
          <a:prstGeom prst="rect">
            <a:avLst/>
          </a:prstGeom>
          <a:noFill/>
        </p:spPr>
        <p:txBody>
          <a:bodyPr wrap="square" rtlCol="0">
            <a:spAutoFit/>
          </a:bodyPr>
          <a:lstStyle/>
          <a:p>
            <a:r>
              <a:rPr lang="en-US" sz="3600" dirty="0" smtClean="0">
                <a:latin typeface="Smart Kid" panose="02000500000000000000" pitchFamily="2" charset="0"/>
              </a:rPr>
              <a:t>This bird uses dry grass for the nest and lines the inside with feathers. </a:t>
            </a:r>
            <a:endParaRPr lang="en-US" sz="3600" dirty="0">
              <a:latin typeface="Smart Kid" panose="02000500000000000000" pitchFamily="2" charset="0"/>
            </a:endParaRPr>
          </a:p>
        </p:txBody>
      </p:sp>
      <p:sp>
        <p:nvSpPr>
          <p:cNvPr id="9" name="TextBox 8"/>
          <p:cNvSpPr txBox="1"/>
          <p:nvPr/>
        </p:nvSpPr>
        <p:spPr>
          <a:xfrm>
            <a:off x="585632" y="3321459"/>
            <a:ext cx="10333278" cy="646331"/>
          </a:xfrm>
          <a:prstGeom prst="rect">
            <a:avLst/>
          </a:prstGeom>
          <a:noFill/>
        </p:spPr>
        <p:txBody>
          <a:bodyPr wrap="none" rtlCol="0">
            <a:spAutoFit/>
          </a:bodyPr>
          <a:lstStyle/>
          <a:p>
            <a:r>
              <a:rPr lang="en-US" sz="3600" dirty="0" smtClean="0">
                <a:latin typeface="Aprils Handwriting" pitchFamily="50" charset="0"/>
              </a:rPr>
              <a:t>Find the helping and action verbs?</a:t>
            </a:r>
            <a:endParaRPr lang="en-US" sz="3600" dirty="0">
              <a:latin typeface="Aprils Handwriting" pitchFamily="50" charset="0"/>
            </a:endParaRPr>
          </a:p>
        </p:txBody>
      </p:sp>
      <p:sp>
        <p:nvSpPr>
          <p:cNvPr id="10" name="TextBox 9"/>
          <p:cNvSpPr txBox="1"/>
          <p:nvPr/>
        </p:nvSpPr>
        <p:spPr>
          <a:xfrm>
            <a:off x="374035" y="4221705"/>
            <a:ext cx="10756471" cy="646331"/>
          </a:xfrm>
          <a:prstGeom prst="rect">
            <a:avLst/>
          </a:prstGeom>
          <a:noFill/>
        </p:spPr>
        <p:txBody>
          <a:bodyPr wrap="none" rtlCol="0">
            <a:spAutoFit/>
          </a:bodyPr>
          <a:lstStyle/>
          <a:p>
            <a:r>
              <a:rPr lang="en-US" sz="3600" dirty="0" smtClean="0">
                <a:latin typeface="Smart Kid" panose="02000500000000000000" pitchFamily="2" charset="0"/>
              </a:rPr>
              <a:t>Sometimes these birds may destroy the nests of other birds</a:t>
            </a:r>
            <a:r>
              <a:rPr lang="en-US" dirty="0" smtClean="0"/>
              <a:t>.</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786" y="153537"/>
            <a:ext cx="2619375" cy="1743075"/>
          </a:xfrm>
          <a:prstGeom prst="rect">
            <a:avLst/>
          </a:prstGeom>
        </p:spPr>
      </p:pic>
    </p:spTree>
    <p:extLst>
      <p:ext uri="{BB962C8B-B14F-4D97-AF65-F5344CB8AC3E}">
        <p14:creationId xmlns:p14="http://schemas.microsoft.com/office/powerpoint/2010/main" val="41273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anim calcmode="lin" valueType="num">
                                      <p:cBhvr>
                                        <p:cTn id="50" dur="2000" fill="hold"/>
                                        <p:tgtEl>
                                          <p:spTgt spid="12"/>
                                        </p:tgtEl>
                                        <p:attrNameLst>
                                          <p:attrName>ppt_w</p:attrName>
                                        </p:attrNameLst>
                                      </p:cBhvr>
                                      <p:tavLst>
                                        <p:tav tm="0" fmla="#ppt_w*sin(2.5*pi*$)">
                                          <p:val>
                                            <p:fltVal val="0"/>
                                          </p:val>
                                        </p:tav>
                                        <p:tav tm="100000">
                                          <p:val>
                                            <p:fltVal val="1"/>
                                          </p:val>
                                        </p:tav>
                                      </p:tavLst>
                                    </p:anim>
                                    <p:anim calcmode="lin" valueType="num">
                                      <p:cBhvr>
                                        <p:cTn id="5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80">
                                          <p:stCondLst>
                                            <p:cond delay="0"/>
                                          </p:stCondLst>
                                        </p:cTn>
                                        <p:tgtEl>
                                          <p:spTgt spid="13"/>
                                        </p:tgtEl>
                                      </p:cBhvr>
                                    </p:animEffect>
                                    <p:anim calcmode="lin" valueType="num">
                                      <p:cBhvr>
                                        <p:cTn id="5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2" dur="26">
                                          <p:stCondLst>
                                            <p:cond delay="650"/>
                                          </p:stCondLst>
                                        </p:cTn>
                                        <p:tgtEl>
                                          <p:spTgt spid="13"/>
                                        </p:tgtEl>
                                      </p:cBhvr>
                                      <p:to x="100000" y="60000"/>
                                    </p:animScale>
                                    <p:animScale>
                                      <p:cBhvr>
                                        <p:cTn id="63" dur="166" decel="50000">
                                          <p:stCondLst>
                                            <p:cond delay="676"/>
                                          </p:stCondLst>
                                        </p:cTn>
                                        <p:tgtEl>
                                          <p:spTgt spid="13"/>
                                        </p:tgtEl>
                                      </p:cBhvr>
                                      <p:to x="100000" y="100000"/>
                                    </p:animScale>
                                    <p:animScale>
                                      <p:cBhvr>
                                        <p:cTn id="64" dur="26">
                                          <p:stCondLst>
                                            <p:cond delay="1312"/>
                                          </p:stCondLst>
                                        </p:cTn>
                                        <p:tgtEl>
                                          <p:spTgt spid="13"/>
                                        </p:tgtEl>
                                      </p:cBhvr>
                                      <p:to x="100000" y="80000"/>
                                    </p:animScale>
                                    <p:animScale>
                                      <p:cBhvr>
                                        <p:cTn id="65" dur="166" decel="50000">
                                          <p:stCondLst>
                                            <p:cond delay="1338"/>
                                          </p:stCondLst>
                                        </p:cTn>
                                        <p:tgtEl>
                                          <p:spTgt spid="13"/>
                                        </p:tgtEl>
                                      </p:cBhvr>
                                      <p:to x="100000" y="100000"/>
                                    </p:animScale>
                                    <p:animScale>
                                      <p:cBhvr>
                                        <p:cTn id="66" dur="26">
                                          <p:stCondLst>
                                            <p:cond delay="1642"/>
                                          </p:stCondLst>
                                        </p:cTn>
                                        <p:tgtEl>
                                          <p:spTgt spid="13"/>
                                        </p:tgtEl>
                                      </p:cBhvr>
                                      <p:to x="100000" y="90000"/>
                                    </p:animScale>
                                    <p:animScale>
                                      <p:cBhvr>
                                        <p:cTn id="67" dur="166" decel="50000">
                                          <p:stCondLst>
                                            <p:cond delay="1668"/>
                                          </p:stCondLst>
                                        </p:cTn>
                                        <p:tgtEl>
                                          <p:spTgt spid="13"/>
                                        </p:tgtEl>
                                      </p:cBhvr>
                                      <p:to x="100000" y="100000"/>
                                    </p:animScale>
                                    <p:animScale>
                                      <p:cBhvr>
                                        <p:cTn id="68" dur="26">
                                          <p:stCondLst>
                                            <p:cond delay="1808"/>
                                          </p:stCondLst>
                                        </p:cTn>
                                        <p:tgtEl>
                                          <p:spTgt spid="13"/>
                                        </p:tgtEl>
                                      </p:cBhvr>
                                      <p:to x="100000" y="95000"/>
                                    </p:animScale>
                                    <p:animScale>
                                      <p:cBhvr>
                                        <p:cTn id="6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8" grpId="0" animBg="1"/>
      <p:bldP spid="7"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0331355" y="2238233"/>
            <a:ext cx="1091821" cy="4298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734568" y="2238233"/>
            <a:ext cx="941696" cy="429850"/>
          </a:xfrm>
          <a:prstGeom prst="ellipse">
            <a:avLst/>
          </a:prstGeom>
          <a:solidFill>
            <a:srgbClr val="AAF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75713" y="2238233"/>
            <a:ext cx="1323833" cy="4298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66030" y="2238233"/>
            <a:ext cx="709683" cy="429850"/>
          </a:xfrm>
          <a:prstGeom prst="ellipse">
            <a:avLst/>
          </a:prstGeom>
          <a:solidFill>
            <a:srgbClr val="AAF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0899"/>
            <a:ext cx="11655188" cy="1687640"/>
          </a:xfrm>
        </p:spPr>
        <p:txBody>
          <a:bodyPr>
            <a:noAutofit/>
          </a:bodyPr>
          <a:lstStyle/>
          <a:p>
            <a:r>
              <a:rPr lang="en-US" sz="3600" dirty="0" smtClean="0">
                <a:latin typeface="Aprils Handwriting" pitchFamily="50" charset="0"/>
              </a:rPr>
              <a:t>Usually a helping verb comes right before its main verb, but not always. </a:t>
            </a:r>
            <a:endParaRPr lang="en-US" sz="3600" dirty="0">
              <a:latin typeface="Aprils Handwriting" pitchFamily="50" charset="0"/>
            </a:endParaRPr>
          </a:p>
        </p:txBody>
      </p:sp>
      <p:pic>
        <p:nvPicPr>
          <p:cNvPr id="4" name="Content Placeholder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38113"/>
          <a:stretch/>
        </p:blipFill>
        <p:spPr>
          <a:xfrm>
            <a:off x="9089409" y="3268248"/>
            <a:ext cx="2565779" cy="2321684"/>
          </a:xfrm>
        </p:spPr>
      </p:pic>
      <p:sp>
        <p:nvSpPr>
          <p:cNvPr id="5" name="TextBox 4"/>
          <p:cNvSpPr txBox="1"/>
          <p:nvPr/>
        </p:nvSpPr>
        <p:spPr>
          <a:xfrm>
            <a:off x="232011" y="2111721"/>
            <a:ext cx="11191165" cy="1200329"/>
          </a:xfrm>
          <a:prstGeom prst="rect">
            <a:avLst/>
          </a:prstGeom>
          <a:noFill/>
        </p:spPr>
        <p:txBody>
          <a:bodyPr wrap="square" rtlCol="0">
            <a:spAutoFit/>
          </a:bodyPr>
          <a:lstStyle/>
          <a:p>
            <a:r>
              <a:rPr lang="en-US" sz="3600" dirty="0" smtClean="0">
                <a:latin typeface="Smart Kid" panose="02000500000000000000" pitchFamily="2" charset="0"/>
              </a:rPr>
              <a:t>A cactus wren can survive the desert because it does not need much water. </a:t>
            </a:r>
            <a:endParaRPr lang="en-US" sz="3600" dirty="0">
              <a:latin typeface="Smart Kid" panose="02000500000000000000" pitchFamily="2" charset="0"/>
            </a:endParaRPr>
          </a:p>
        </p:txBody>
      </p:sp>
      <p:sp>
        <p:nvSpPr>
          <p:cNvPr id="10" name="TextBox 9"/>
          <p:cNvSpPr txBox="1"/>
          <p:nvPr/>
        </p:nvSpPr>
        <p:spPr>
          <a:xfrm>
            <a:off x="590259" y="3485177"/>
            <a:ext cx="7571303" cy="400110"/>
          </a:xfrm>
          <a:prstGeom prst="rect">
            <a:avLst/>
          </a:prstGeom>
          <a:noFill/>
        </p:spPr>
        <p:txBody>
          <a:bodyPr wrap="none" rtlCol="0">
            <a:spAutoFit/>
          </a:bodyPr>
          <a:lstStyle/>
          <a:p>
            <a:r>
              <a:rPr lang="en-US" sz="2000" dirty="0" smtClean="0">
                <a:latin typeface="Aprils Handwriting" pitchFamily="50" charset="0"/>
              </a:rPr>
              <a:t>Are there any other verbs in this sentence? </a:t>
            </a:r>
            <a:endParaRPr lang="en-US" sz="2000" dirty="0">
              <a:latin typeface="Aprils Handwriting" pitchFamily="50" charset="0"/>
            </a:endParaRPr>
          </a:p>
        </p:txBody>
      </p:sp>
      <p:sp>
        <p:nvSpPr>
          <p:cNvPr id="11" name="TextBox 10"/>
          <p:cNvSpPr txBox="1"/>
          <p:nvPr/>
        </p:nvSpPr>
        <p:spPr>
          <a:xfrm>
            <a:off x="658497" y="4058414"/>
            <a:ext cx="5612434" cy="400110"/>
          </a:xfrm>
          <a:prstGeom prst="rect">
            <a:avLst/>
          </a:prstGeom>
          <a:noFill/>
        </p:spPr>
        <p:txBody>
          <a:bodyPr wrap="none" rtlCol="0">
            <a:spAutoFit/>
          </a:bodyPr>
          <a:lstStyle/>
          <a:p>
            <a:r>
              <a:rPr lang="en-US" sz="2000" dirty="0" smtClean="0">
                <a:latin typeface="Aprils Handwriting" pitchFamily="50" charset="0"/>
              </a:rPr>
              <a:t>Does “need” have a helping verb?</a:t>
            </a:r>
            <a:endParaRPr lang="en-US" sz="2000" dirty="0">
              <a:latin typeface="Aprils Handwriting" pitchFamily="50" charset="0"/>
            </a:endParaRPr>
          </a:p>
        </p:txBody>
      </p:sp>
      <p:sp>
        <p:nvSpPr>
          <p:cNvPr id="12" name="TextBox 11"/>
          <p:cNvSpPr txBox="1"/>
          <p:nvPr/>
        </p:nvSpPr>
        <p:spPr>
          <a:xfrm>
            <a:off x="658497" y="4631651"/>
            <a:ext cx="8142129" cy="707886"/>
          </a:xfrm>
          <a:prstGeom prst="rect">
            <a:avLst/>
          </a:prstGeom>
          <a:noFill/>
        </p:spPr>
        <p:txBody>
          <a:bodyPr wrap="square" rtlCol="0">
            <a:spAutoFit/>
          </a:bodyPr>
          <a:lstStyle/>
          <a:p>
            <a:r>
              <a:rPr lang="en-US" sz="2000" dirty="0" smtClean="0">
                <a:latin typeface="Aprils Handwriting" pitchFamily="50" charset="0"/>
              </a:rPr>
              <a:t>What word comes between does and need? </a:t>
            </a:r>
          </a:p>
          <a:p>
            <a:r>
              <a:rPr lang="en-US" sz="2000" dirty="0" smtClean="0">
                <a:latin typeface="Aprils Handwriting" pitchFamily="50" charset="0"/>
              </a:rPr>
              <a:t>Why do you think it is not considered a verb?</a:t>
            </a:r>
            <a:endParaRPr lang="en-US" sz="2000" dirty="0">
              <a:latin typeface="Aprils Handwriting" pitchFamily="50" charset="0"/>
            </a:endParaRPr>
          </a:p>
        </p:txBody>
      </p:sp>
    </p:spTree>
    <p:extLst>
      <p:ext uri="{BB962C8B-B14F-4D97-AF65-F5344CB8AC3E}">
        <p14:creationId xmlns:p14="http://schemas.microsoft.com/office/powerpoint/2010/main" val="122245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6" grpId="0" animBg="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5469" y="2531462"/>
            <a:ext cx="1241946" cy="66171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5910" y="2688609"/>
            <a:ext cx="464024" cy="35484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04264" y="2074460"/>
            <a:ext cx="504966" cy="45700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58102" y="2074460"/>
            <a:ext cx="846162" cy="4570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5550" y="262719"/>
            <a:ext cx="10396882" cy="1151965"/>
          </a:xfrm>
        </p:spPr>
        <p:txBody>
          <a:bodyPr>
            <a:normAutofit/>
          </a:bodyPr>
          <a:lstStyle/>
          <a:p>
            <a:r>
              <a:rPr lang="en-US" sz="3600" dirty="0" smtClean="0">
                <a:latin typeface="Aprils Handwriting" pitchFamily="50" charset="0"/>
              </a:rPr>
              <a:t>Read the first sentence. What is the subject? </a:t>
            </a:r>
            <a:endParaRPr lang="en-US" sz="3600" dirty="0">
              <a:latin typeface="Aprils Handwriting" pitchFamily="50" charset="0"/>
            </a:endParaRPr>
          </a:p>
        </p:txBody>
      </p:sp>
      <p:pic>
        <p:nvPicPr>
          <p:cNvPr id="4" name="Content Placeholder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 r="2807" b="12862"/>
          <a:stretch/>
        </p:blipFill>
        <p:spPr>
          <a:xfrm>
            <a:off x="9048465" y="2220814"/>
            <a:ext cx="2565780" cy="3279233"/>
          </a:xfrm>
        </p:spPr>
      </p:pic>
      <p:sp>
        <p:nvSpPr>
          <p:cNvPr id="5" name="TextBox 4"/>
          <p:cNvSpPr txBox="1"/>
          <p:nvPr/>
        </p:nvSpPr>
        <p:spPr>
          <a:xfrm>
            <a:off x="545910" y="1869743"/>
            <a:ext cx="7806520" cy="1323439"/>
          </a:xfrm>
          <a:prstGeom prst="rect">
            <a:avLst/>
          </a:prstGeom>
          <a:noFill/>
        </p:spPr>
        <p:txBody>
          <a:bodyPr wrap="square" rtlCol="0">
            <a:spAutoFit/>
          </a:bodyPr>
          <a:lstStyle/>
          <a:p>
            <a:r>
              <a:rPr lang="en-US" sz="4000" dirty="0" smtClean="0">
                <a:latin typeface="Smart Kid" panose="02000500000000000000" pitchFamily="2" charset="0"/>
              </a:rPr>
              <a:t>The cactus wren’s nest is a good home. It seems cozy and safe. </a:t>
            </a:r>
            <a:endParaRPr lang="en-US" sz="4000" dirty="0">
              <a:latin typeface="Smart Kid" panose="02000500000000000000" pitchFamily="2" charset="0"/>
            </a:endParaRPr>
          </a:p>
        </p:txBody>
      </p:sp>
      <p:sp>
        <p:nvSpPr>
          <p:cNvPr id="7" name="TextBox 6"/>
          <p:cNvSpPr txBox="1"/>
          <p:nvPr/>
        </p:nvSpPr>
        <p:spPr>
          <a:xfrm>
            <a:off x="545910" y="3506487"/>
            <a:ext cx="7956644" cy="707886"/>
          </a:xfrm>
          <a:prstGeom prst="rect">
            <a:avLst/>
          </a:prstGeom>
          <a:noFill/>
        </p:spPr>
        <p:txBody>
          <a:bodyPr wrap="square" rtlCol="0">
            <a:spAutoFit/>
          </a:bodyPr>
          <a:lstStyle/>
          <a:p>
            <a:r>
              <a:rPr lang="en-US" sz="2000" dirty="0" smtClean="0">
                <a:latin typeface="Aprils Handwriting" pitchFamily="50" charset="0"/>
              </a:rPr>
              <a:t>Is the nest doing anything in this sentence? Do any words show action?</a:t>
            </a:r>
            <a:endParaRPr lang="en-US" sz="2000" dirty="0">
              <a:latin typeface="Aprils Handwriting" pitchFamily="50" charset="0"/>
            </a:endParaRPr>
          </a:p>
        </p:txBody>
      </p:sp>
      <p:sp>
        <p:nvSpPr>
          <p:cNvPr id="9" name="TextBox 8"/>
          <p:cNvSpPr txBox="1"/>
          <p:nvPr/>
        </p:nvSpPr>
        <p:spPr>
          <a:xfrm>
            <a:off x="5104264" y="1685077"/>
            <a:ext cx="1332416" cy="369332"/>
          </a:xfrm>
          <a:prstGeom prst="rect">
            <a:avLst/>
          </a:prstGeom>
          <a:noFill/>
        </p:spPr>
        <p:txBody>
          <a:bodyPr wrap="none" rtlCol="0">
            <a:spAutoFit/>
          </a:bodyPr>
          <a:lstStyle/>
          <a:p>
            <a:r>
              <a:rPr lang="en-US" dirty="0" smtClean="0"/>
              <a:t>Linking verb</a:t>
            </a:r>
            <a:endParaRPr lang="en-US" dirty="0"/>
          </a:p>
        </p:txBody>
      </p:sp>
    </p:spTree>
    <p:extLst>
      <p:ext uri="{BB962C8B-B14F-4D97-AF65-F5344CB8AC3E}">
        <p14:creationId xmlns:p14="http://schemas.microsoft.com/office/powerpoint/2010/main" val="155504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8" grpId="0" animBg="1"/>
      <p:bldP spid="6" grpId="0" animBg="1"/>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573207"/>
            <a:ext cx="11546005" cy="1551162"/>
          </a:xfrm>
        </p:spPr>
        <p:txBody>
          <a:bodyPr>
            <a:noAutofit/>
          </a:bodyPr>
          <a:lstStyle/>
          <a:p>
            <a:r>
              <a:rPr lang="en-US" sz="3200" dirty="0" smtClean="0">
                <a:latin typeface="Aprils Handwriting" pitchFamily="50" charset="0"/>
              </a:rPr>
              <a:t>Linking verbs do not show action. Instead, they link, or connect, the subject to words that tell what the subject is or is like- much the way an equals sign works in math. </a:t>
            </a:r>
            <a:endParaRPr lang="en-US" sz="3200" dirty="0">
              <a:latin typeface="Aprils Handwriting" pitchFamily="50" charset="0"/>
            </a:endParaRPr>
          </a:p>
        </p:txBody>
      </p:sp>
      <p:sp>
        <p:nvSpPr>
          <p:cNvPr id="4" name="TextBox 3"/>
          <p:cNvSpPr txBox="1"/>
          <p:nvPr/>
        </p:nvSpPr>
        <p:spPr>
          <a:xfrm>
            <a:off x="1705969" y="2674961"/>
            <a:ext cx="7806520" cy="1323439"/>
          </a:xfrm>
          <a:prstGeom prst="rect">
            <a:avLst/>
          </a:prstGeom>
          <a:noFill/>
        </p:spPr>
        <p:txBody>
          <a:bodyPr wrap="square" rtlCol="0">
            <a:spAutoFit/>
          </a:bodyPr>
          <a:lstStyle/>
          <a:p>
            <a:r>
              <a:rPr lang="en-US" sz="4000" dirty="0" smtClean="0">
                <a:latin typeface="Smart Kid" panose="02000500000000000000" pitchFamily="2" charset="0"/>
              </a:rPr>
              <a:t>The cactus wren’s nest is a good home. It seems cozy and safe. </a:t>
            </a:r>
            <a:endParaRPr lang="en-US" sz="4000" dirty="0">
              <a:latin typeface="Smart Kid" panose="02000500000000000000" pitchFamily="2" charset="0"/>
            </a:endParaRPr>
          </a:p>
        </p:txBody>
      </p:sp>
      <p:sp>
        <p:nvSpPr>
          <p:cNvPr id="5" name="TextBox 4"/>
          <p:cNvSpPr txBox="1"/>
          <p:nvPr/>
        </p:nvSpPr>
        <p:spPr>
          <a:xfrm>
            <a:off x="395785" y="4357924"/>
            <a:ext cx="10875093" cy="523220"/>
          </a:xfrm>
          <a:prstGeom prst="rect">
            <a:avLst/>
          </a:prstGeom>
          <a:noFill/>
        </p:spPr>
        <p:txBody>
          <a:bodyPr wrap="none" rtlCol="0">
            <a:spAutoFit/>
          </a:bodyPr>
          <a:lstStyle/>
          <a:p>
            <a:r>
              <a:rPr lang="en-US" sz="2800" dirty="0" smtClean="0">
                <a:latin typeface="Aprils Handwriting" pitchFamily="50" charset="0"/>
              </a:rPr>
              <a:t>What does the nest “equal” in each sentence?</a:t>
            </a:r>
            <a:endParaRPr lang="en-US" sz="2800" dirty="0">
              <a:latin typeface="Aprils Handwriting" pitchFamily="50" charset="0"/>
            </a:endParaRPr>
          </a:p>
        </p:txBody>
      </p:sp>
    </p:spTree>
    <p:extLst>
      <p:ext uri="{BB962C8B-B14F-4D97-AF65-F5344CB8AC3E}">
        <p14:creationId xmlns:p14="http://schemas.microsoft.com/office/powerpoint/2010/main" val="3847105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17" y="249071"/>
            <a:ext cx="11450472" cy="1151965"/>
          </a:xfrm>
        </p:spPr>
        <p:txBody>
          <a:bodyPr>
            <a:normAutofit fontScale="90000"/>
          </a:bodyPr>
          <a:lstStyle/>
          <a:p>
            <a:r>
              <a:rPr lang="en-US" dirty="0" smtClean="0">
                <a:latin typeface="Aprils Handwriting" pitchFamily="50" charset="0"/>
              </a:rPr>
              <a:t>Common linking verbs:</a:t>
            </a:r>
            <a:endParaRPr lang="en-US" dirty="0">
              <a:latin typeface="Aprils Handwriting" pitchFamily="50" charset="0"/>
            </a:endParaRPr>
          </a:p>
        </p:txBody>
      </p:sp>
      <p:sp>
        <p:nvSpPr>
          <p:cNvPr id="4" name="Rectangle 3"/>
          <p:cNvSpPr/>
          <p:nvPr/>
        </p:nvSpPr>
        <p:spPr>
          <a:xfrm>
            <a:off x="2720116" y="1287079"/>
            <a:ext cx="702436" cy="923330"/>
          </a:xfrm>
          <a:prstGeom prst="rect">
            <a:avLst/>
          </a:prstGeom>
          <a:noFill/>
        </p:spPr>
        <p:txBody>
          <a:bodyPr wrap="none" lIns="91440" tIns="45720" rIns="91440" bIns="45720">
            <a:prstTxWarp prst="textInflate">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is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5" name="Rectangle 4"/>
          <p:cNvSpPr/>
          <p:nvPr/>
        </p:nvSpPr>
        <p:spPr>
          <a:xfrm>
            <a:off x="6378620" y="1185323"/>
            <a:ext cx="1136850" cy="923330"/>
          </a:xfrm>
          <a:prstGeom prst="rect">
            <a:avLst/>
          </a:prstGeom>
          <a:noFill/>
        </p:spPr>
        <p:txBody>
          <a:bodyPr wrap="none" lIns="91440" tIns="45720" rIns="91440" bIns="45720">
            <a:prstTxWarp prst="textChevron">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are</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Rectangle 5"/>
          <p:cNvSpPr/>
          <p:nvPr/>
        </p:nvSpPr>
        <p:spPr>
          <a:xfrm>
            <a:off x="6310460" y="2496600"/>
            <a:ext cx="2484976" cy="923330"/>
          </a:xfrm>
          <a:prstGeom prst="rect">
            <a:avLst/>
          </a:prstGeom>
          <a:noFill/>
        </p:spPr>
        <p:txBody>
          <a:bodyPr wrap="none" lIns="91440" tIns="45720" rIns="91440" bIns="45720">
            <a:prstTxWarp prst="textInflate">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become</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3976610" y="1361111"/>
            <a:ext cx="1754006" cy="923330"/>
          </a:xfrm>
          <a:prstGeom prst="rect">
            <a:avLst/>
          </a:prstGeom>
          <a:noFill/>
        </p:spPr>
        <p:txBody>
          <a:bodyPr wrap="none" lIns="91440" tIns="45720" rIns="91440" bIns="45720">
            <a:prstTxWarp prst="textChevronInverted">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seem</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8" name="Rectangle 7"/>
          <p:cNvSpPr/>
          <p:nvPr/>
        </p:nvSpPr>
        <p:spPr>
          <a:xfrm>
            <a:off x="8378754" y="1195653"/>
            <a:ext cx="1580882" cy="923330"/>
          </a:xfrm>
          <a:prstGeom prst="rect">
            <a:avLst/>
          </a:prstGeom>
          <a:noFill/>
        </p:spPr>
        <p:txBody>
          <a:bodyPr wrap="none" lIns="91440" tIns="45720" rIns="91440" bIns="45720">
            <a:prstTxWarp prst="textCanUp">
              <a:avLst/>
            </a:prstTxWarp>
            <a:spAutoFit/>
          </a:bodyPr>
          <a:lstStyle/>
          <a:p>
            <a:pPr algn="ctr"/>
            <a:r>
              <a:rPr lang="en-US" sz="5400" b="1" dirty="0" smtClean="0">
                <a:ln w="22225">
                  <a:solidFill>
                    <a:schemeClr val="accent2"/>
                  </a:solidFill>
                  <a:prstDash val="solid"/>
                </a:ln>
                <a:solidFill>
                  <a:schemeClr val="accent2">
                    <a:lumMod val="40000"/>
                    <a:lumOff val="60000"/>
                  </a:schemeClr>
                </a:solidFill>
              </a:rPr>
              <a:t>does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9" name="Rectangle 8"/>
          <p:cNvSpPr/>
          <p:nvPr/>
        </p:nvSpPr>
        <p:spPr>
          <a:xfrm>
            <a:off x="807684" y="2618917"/>
            <a:ext cx="1096775" cy="923330"/>
          </a:xfrm>
          <a:prstGeom prst="rect">
            <a:avLst/>
          </a:prstGeom>
          <a:noFill/>
        </p:spPr>
        <p:txBody>
          <a:bodyPr wrap="none" lIns="91440" tIns="45720" rIns="91440" bIns="45720">
            <a:prstTxWarp prst="textChevron">
              <a:avLst/>
            </a:prstTxWarp>
            <a:spAutoFit/>
          </a:bodyPr>
          <a:lstStyle/>
          <a:p>
            <a:pPr algn="ctr"/>
            <a:r>
              <a:rPr lang="en-US" sz="5400" b="1" dirty="0" smtClean="0">
                <a:ln w="22225">
                  <a:solidFill>
                    <a:schemeClr val="accent2"/>
                  </a:solidFill>
                  <a:prstDash val="solid"/>
                </a:ln>
                <a:solidFill>
                  <a:schemeClr val="accent2">
                    <a:lumMod val="40000"/>
                    <a:lumOff val="60000"/>
                  </a:schemeClr>
                </a:solidFill>
              </a:rPr>
              <a:t>did</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0" name="Rectangle 9"/>
          <p:cNvSpPr/>
          <p:nvPr/>
        </p:nvSpPr>
        <p:spPr>
          <a:xfrm>
            <a:off x="752308" y="1390290"/>
            <a:ext cx="1258678" cy="923330"/>
          </a:xfrm>
          <a:prstGeom prst="rect">
            <a:avLst/>
          </a:prstGeom>
          <a:noFill/>
        </p:spPr>
        <p:txBody>
          <a:bodyPr wrap="none" lIns="91440" tIns="45720" rIns="91440" bIns="45720">
            <a:prstTxWarp prst="textChevronInverted">
              <a:avLst/>
            </a:prstTxWarp>
            <a:spAutoFit/>
          </a:bodyPr>
          <a:lstStyle/>
          <a:p>
            <a:pPr algn="ctr"/>
            <a:r>
              <a:rPr lang="en-US" sz="5400" b="1" dirty="0" smtClean="0">
                <a:ln w="22225">
                  <a:solidFill>
                    <a:schemeClr val="accent2"/>
                  </a:solidFill>
                  <a:prstDash val="solid"/>
                </a:ln>
                <a:solidFill>
                  <a:schemeClr val="accent2">
                    <a:lumMod val="40000"/>
                    <a:lumOff val="60000"/>
                  </a:schemeClr>
                </a:solidFill>
              </a:rPr>
              <a:t>had</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2" name="Rectangle 11"/>
          <p:cNvSpPr/>
          <p:nvPr/>
        </p:nvSpPr>
        <p:spPr>
          <a:xfrm>
            <a:off x="2498826" y="2576506"/>
            <a:ext cx="1225015" cy="923330"/>
          </a:xfrm>
          <a:prstGeom prst="rect">
            <a:avLst/>
          </a:prstGeom>
          <a:noFill/>
        </p:spPr>
        <p:txBody>
          <a:bodyPr wrap="none" lIns="91440" tIns="45720" rIns="91440" bIns="45720">
            <a:prstTxWarp prst="textWave4">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has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3" name="Rectangle 12"/>
          <p:cNvSpPr/>
          <p:nvPr/>
        </p:nvSpPr>
        <p:spPr>
          <a:xfrm>
            <a:off x="4312637" y="2529942"/>
            <a:ext cx="1555234" cy="923330"/>
          </a:xfrm>
          <a:prstGeom prst="rect">
            <a:avLst/>
          </a:prstGeom>
          <a:noFill/>
        </p:spPr>
        <p:txBody>
          <a:bodyPr wrap="none" lIns="91440" tIns="45720" rIns="91440" bIns="45720">
            <a:prstTxWarp prst="textChevron">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have</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4" name="Rectangle 13"/>
          <p:cNvSpPr/>
          <p:nvPr/>
        </p:nvSpPr>
        <p:spPr>
          <a:xfrm>
            <a:off x="9509833" y="2496600"/>
            <a:ext cx="899606" cy="923330"/>
          </a:xfrm>
          <a:prstGeom prst="rect">
            <a:avLst/>
          </a:prstGeom>
          <a:noFill/>
        </p:spPr>
        <p:txBody>
          <a:bodyPr wrap="none" lIns="91440" tIns="45720" rIns="91440" bIns="45720">
            <a:prstTxWarp prst="textChevron">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do</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5" name="Rectangle 14"/>
          <p:cNvSpPr/>
          <p:nvPr/>
        </p:nvSpPr>
        <p:spPr>
          <a:xfrm>
            <a:off x="726045" y="3773158"/>
            <a:ext cx="1378904" cy="923330"/>
          </a:xfrm>
          <a:prstGeom prst="rect">
            <a:avLst/>
          </a:prstGeom>
          <a:noFill/>
        </p:spPr>
        <p:txBody>
          <a:bodyPr wrap="none" lIns="91440" tIns="45720" rIns="91440" bIns="45720">
            <a:prstTxWarp prst="textDoubleWave1">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may</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6" name="Rectangle 15"/>
          <p:cNvSpPr/>
          <p:nvPr/>
        </p:nvSpPr>
        <p:spPr>
          <a:xfrm>
            <a:off x="2546033" y="3751220"/>
            <a:ext cx="1843774" cy="923330"/>
          </a:xfrm>
          <a:prstGeom prst="rect">
            <a:avLst/>
          </a:prstGeom>
          <a:noFill/>
        </p:spPr>
        <p:txBody>
          <a:bodyPr wrap="none" lIns="91440" tIns="45720" rIns="91440" bIns="45720">
            <a:prstTxWarp prst="textCanDown">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might</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7" name="Rectangle 16"/>
          <p:cNvSpPr/>
          <p:nvPr/>
        </p:nvSpPr>
        <p:spPr>
          <a:xfrm>
            <a:off x="4779057" y="3698773"/>
            <a:ext cx="1619354" cy="923330"/>
          </a:xfrm>
          <a:prstGeom prst="rect">
            <a:avLst/>
          </a:prstGeom>
          <a:noFill/>
        </p:spPr>
        <p:txBody>
          <a:bodyPr wrap="none" lIns="91440" tIns="45720" rIns="91440" bIns="45720">
            <a:prstTxWarp prst="textWave4">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must</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8" name="Rectangle 17"/>
          <p:cNvSpPr/>
          <p:nvPr/>
        </p:nvSpPr>
        <p:spPr>
          <a:xfrm>
            <a:off x="7069852" y="3723147"/>
            <a:ext cx="1239442" cy="923330"/>
          </a:xfrm>
          <a:prstGeom prst="rect">
            <a:avLst/>
          </a:prstGeom>
          <a:noFill/>
        </p:spPr>
        <p:txBody>
          <a:bodyPr wrap="none" lIns="91440" tIns="45720" rIns="91440" bIns="45720">
            <a:prstTxWarp prst="textDeflate">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can</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9" name="Rectangle 18"/>
          <p:cNvSpPr/>
          <p:nvPr/>
        </p:nvSpPr>
        <p:spPr>
          <a:xfrm>
            <a:off x="8802001" y="3592164"/>
            <a:ext cx="1795684" cy="923330"/>
          </a:xfrm>
          <a:prstGeom prst="rect">
            <a:avLst/>
          </a:prstGeom>
          <a:noFill/>
        </p:spPr>
        <p:txBody>
          <a:bodyPr wrap="none" lIns="91440" tIns="45720" rIns="91440" bIns="45720">
            <a:prstTxWarp prst="textWave2">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could</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0" name="Rectangle 19"/>
          <p:cNvSpPr/>
          <p:nvPr/>
        </p:nvSpPr>
        <p:spPr>
          <a:xfrm>
            <a:off x="552806" y="4696488"/>
            <a:ext cx="1606530" cy="923330"/>
          </a:xfrm>
          <a:prstGeom prst="rect">
            <a:avLst/>
          </a:prstGeom>
          <a:noFill/>
        </p:spPr>
        <p:txBody>
          <a:bodyPr wrap="none" lIns="91440" tIns="45720" rIns="91440" bIns="45720">
            <a:prstTxWarp prst="textWave1">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shall</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1" name="Rectangle 20"/>
          <p:cNvSpPr/>
          <p:nvPr/>
        </p:nvSpPr>
        <p:spPr>
          <a:xfrm>
            <a:off x="3153563" y="4696488"/>
            <a:ext cx="2176442" cy="923330"/>
          </a:xfrm>
          <a:prstGeom prst="rect">
            <a:avLst/>
          </a:prstGeom>
          <a:noFill/>
        </p:spPr>
        <p:txBody>
          <a:bodyPr wrap="none" lIns="91440" tIns="45720" rIns="91440" bIns="45720">
            <a:prstTxWarp prst="textCanUp">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should</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2" name="Rectangle 21"/>
          <p:cNvSpPr/>
          <p:nvPr/>
        </p:nvSpPr>
        <p:spPr>
          <a:xfrm>
            <a:off x="6378620" y="4646477"/>
            <a:ext cx="1220206" cy="923330"/>
          </a:xfrm>
          <a:prstGeom prst="rect">
            <a:avLst/>
          </a:prstGeom>
          <a:noFill/>
        </p:spPr>
        <p:txBody>
          <a:bodyPr wrap="none" lIns="91440" tIns="45720" rIns="91440" bIns="45720">
            <a:prstTxWarp prst="textPlain">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will</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3" name="Rectangle 22"/>
          <p:cNvSpPr/>
          <p:nvPr/>
        </p:nvSpPr>
        <p:spPr>
          <a:xfrm>
            <a:off x="9001681" y="4696488"/>
            <a:ext cx="1915909" cy="923330"/>
          </a:xfrm>
          <a:prstGeom prst="rect">
            <a:avLst/>
          </a:prstGeom>
          <a:noFill/>
        </p:spPr>
        <p:txBody>
          <a:bodyPr wrap="none" lIns="91440" tIns="45720" rIns="91440" bIns="45720">
            <a:prstTxWarp prst="textDoubleWave1">
              <a:avLst/>
            </a:prstTxWarp>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would</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9037499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108</TotalTime>
  <Words>589</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Aprils Handwriting</vt:lpstr>
      <vt:lpstr>Arial</vt:lpstr>
      <vt:lpstr>Budmo Jiggler</vt:lpstr>
      <vt:lpstr>Impact</vt:lpstr>
      <vt:lpstr>Smart Kid</vt:lpstr>
      <vt:lpstr>Main Event</vt:lpstr>
      <vt:lpstr>VERBS!</vt:lpstr>
      <vt:lpstr>Verbs are the words that will make your writing come alive! By choosing the right verbs you will be able to keep readers on the edge of their seats!</vt:lpstr>
      <vt:lpstr>Some verbs show action. They tell exactly what the subject does. </vt:lpstr>
      <vt:lpstr>Sometimes an action verb is made up of two words: a main verb and a helping verb. The main verb describes the action; the helping verb usually comes before the main verb and does not show action. </vt:lpstr>
      <vt:lpstr>Now you try:</vt:lpstr>
      <vt:lpstr>Usually a helping verb comes right before its main verb, but not always. </vt:lpstr>
      <vt:lpstr>Read the first sentence. What is the subject? </vt:lpstr>
      <vt:lpstr>Linking verbs do not show action. Instead, they link, or connect, the subject to words that tell what the subject is or is like- much the way an equals sign works in math. </vt:lpstr>
      <vt:lpstr>Common linking verbs:</vt:lpstr>
      <vt:lpstr>Guided Practice:</vt:lpstr>
      <vt:lpstr>Get with a Partner: </vt:lpstr>
    </vt:vector>
  </TitlesOfParts>
  <Company>Buena Vista School District R-31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VERBS!</dc:title>
  <dc:creator>Heidi Atha</dc:creator>
  <cp:lastModifiedBy>Heidi Atha</cp:lastModifiedBy>
  <cp:revision>12</cp:revision>
  <dcterms:created xsi:type="dcterms:W3CDTF">2018-09-11T03:22:37Z</dcterms:created>
  <dcterms:modified xsi:type="dcterms:W3CDTF">2018-09-11T05:10:44Z</dcterms:modified>
</cp:coreProperties>
</file>